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8" r:id="rId15"/>
    <p:sldId id="277" r:id="rId16"/>
    <p:sldId id="279" r:id="rId17"/>
    <p:sldId id="280" r:id="rId18"/>
    <p:sldId id="281" r:id="rId19"/>
    <p:sldId id="282" r:id="rId20"/>
    <p:sldId id="283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DB08-0003-A320-53D3-29979FB47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2A1323-DB9C-FC63-EE01-1E06C73C1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FC4F38-13AF-7A06-98E4-1360A20E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E88426-83B5-02B7-02AD-902CE8E8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7BF98-83BD-0791-13F8-36B5A19A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33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AD2F7-66C0-0FAC-B6D7-C5F87CF0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C0190D-0E4C-DCE1-360C-5B18F971F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3B59EB-6487-2282-BE24-C1BE33CF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9619F-6ACE-A0E6-2BA7-BF21D9D9C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D2A2E9-C14A-5EFE-456A-0CC765B5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F8798F-2F66-C455-1884-CD499DF3F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F19071-941A-4FF2-D5FA-42B865856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B8B56A-14B4-B64F-697E-B317284F1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1B5095-1C6D-584B-3A75-81DC7CCB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486F9A-3F40-7C0E-88BD-56303AA3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30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43617-3EC9-642A-C094-421DEDC7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488BCD-DF19-A193-C541-FBF54D71A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64B7C-E6D8-C4BF-A9B8-4E52648D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92C4C-8BD7-DC10-03F2-7D77E128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CA1E6A-5D82-7674-F9FA-93E8A321D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1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F7D43-3BF0-0A1B-FA27-E7E6297D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9DFCD-6898-DBF9-7668-8848C17D1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654C5-B126-3403-2DBC-7C926141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A3C01-AC04-593B-545D-2C6C7111C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3B5B2-5F2A-B765-82F5-FC4CD1FB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0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B22F5-6354-FC9D-25FE-478CCBC0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7416B-30F9-8D3B-C627-E0C2B1596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1EC762-0A73-6256-C8DD-E8582181D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10E00F-74CA-5E6F-A06C-7ACA796D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4F2FA1-02F5-0C75-AD24-20ED49C5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161BA-7798-CDB5-06A7-CEB23775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2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4D389-523B-84BD-9E0A-6883AD34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46FAE-5FE9-73B1-949D-6BF840724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A81F32-A9DD-7D55-8FFD-EF663C8AF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45997A-FF7F-F0A2-967B-7F0F36905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95EF8F-55A1-86FB-686D-49E62D0EA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0FC889-0DF9-EAF2-5272-0F688EAB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F03921-39FC-3641-17CC-C321892D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E4A07-C9EC-1C7C-3B94-5AEA86B9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5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B88AC-7D83-4E90-C6E1-EC982507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87B7BB-EA58-F768-55BA-5C34726F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CDFA49-6406-16A7-B910-84DE0608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AE9F65-24D7-584D-DE7A-AB2FE12C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6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16DC6-D99B-E012-CEC1-EACAD8ED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8D05E9-31E9-7DEC-19EC-51034A21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099971-9E98-04BD-BC25-40800E61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12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833F4-E43E-BE8F-13BB-66767DAC5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FEF75-58A5-D3BA-3A33-3B7E89F31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B348A1-0782-62EA-0C1A-42DC3CB86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224502-444B-BAA4-5A7B-7D416592D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3D28BE-1904-6FE4-28C4-5B9ADBE9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4CAE7-7D3E-31F8-E907-58639375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21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A7ABA-206C-BA05-EE92-8907E827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7E76F2-3667-C470-9536-A82577AFE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3E57EE-7964-3176-4069-5E0B714D1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91B3C7-1B8B-9C8E-1B63-71C0830A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590954-9020-F271-03CC-CFE0FC75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7BBC93-99BF-E3E3-A744-D6AC44CD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86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7A8246-6B74-2438-63C6-93EA164A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5C3248-2DF5-3205-B958-06A10FDC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55E1B7-F120-34C5-1E33-A17BAA993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930E-EF38-4F9C-9864-04A42419574C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ACB04-5E34-A951-0558-43F8B1215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8F747-F226-BA03-2A1F-4E1205C40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2157-FF8C-4781-B21C-31C01D637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9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FE7395-85CF-3E4C-E629-396372BDD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66DC6-C4C3-0B61-D15D-224A531CC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F754F9-76F5-946C-E89D-F1164B2FF2D2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4BA8D0A3-B447-6AD8-FC2F-06A05FB2A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86CC8A-9428-B962-FD85-E8333DDB7EBB}"/>
              </a:ext>
            </a:extLst>
          </p:cNvPr>
          <p:cNvSpPr txBox="1"/>
          <p:nvPr/>
        </p:nvSpPr>
        <p:spPr>
          <a:xfrm>
            <a:off x="465666" y="4708507"/>
            <a:ext cx="11006667" cy="152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서클은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길드 콘텐츠에 해당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과업은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입장해서 모든 몬스터를 처치하면 완료되는 간단한 임무로 하루에 한번 참여 가능하다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흙먼지 전선은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길드 레이드 콘텐츠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이며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,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시즌 중 누적된 개인 성과에 따라 개인 보상을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누적된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JP"/>
              </a:rPr>
              <a:t>서클원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 전체 성과에 따라 서클 보상을 획득한다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  <a:endParaRPr lang="ko-KR" altLang="en-US" sz="16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F91B4AA-06EE-EF0C-B916-0D52B2899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493"/>
            <a:ext cx="12192000" cy="33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45A53F-7383-0ED6-7B10-2F599A6B7C2D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4BEAB-1A36-407D-89AB-C613309FC720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2DBB8-CEC2-4DFE-25F9-4831ABA5C4F3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C8988-BE6E-FCD9-7F30-C7F8CAEDBA0C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302224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FF749-017D-FB5C-55D6-F6DBDD283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5CD92F-B6F9-9CB9-A5DD-5936EB8A5882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D786FBCB-7FDD-7E82-6828-BF46E8ED3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A37BB39-CDE0-628C-6448-A9FC44AF63BE}"/>
              </a:ext>
            </a:extLst>
          </p:cNvPr>
          <p:cNvSpPr/>
          <p:nvPr/>
        </p:nvSpPr>
        <p:spPr>
          <a:xfrm>
            <a:off x="635000" y="3302000"/>
            <a:ext cx="1380067" cy="8466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튜토리얼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07951F6-1E92-4624-75EE-79D519094B0B}"/>
              </a:ext>
            </a:extLst>
          </p:cNvPr>
          <p:cNvSpPr/>
          <p:nvPr/>
        </p:nvSpPr>
        <p:spPr>
          <a:xfrm>
            <a:off x="4309534" y="3301998"/>
            <a:ext cx="1676400" cy="8466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보급작전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7A0DE8-A4BA-09F0-5ADC-DD9822408240}"/>
              </a:ext>
            </a:extLst>
          </p:cNvPr>
          <p:cNvSpPr/>
          <p:nvPr/>
        </p:nvSpPr>
        <p:spPr>
          <a:xfrm>
            <a:off x="2472267" y="3301999"/>
            <a:ext cx="1380067" cy="8466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스토리전역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BB0564B-069F-5968-D506-F69806FBACD1}"/>
              </a:ext>
            </a:extLst>
          </p:cNvPr>
          <p:cNvSpPr/>
          <p:nvPr/>
        </p:nvSpPr>
        <p:spPr>
          <a:xfrm>
            <a:off x="4309534" y="4631265"/>
            <a:ext cx="1862666" cy="8466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*</a:t>
            </a:r>
            <a:r>
              <a:rPr lang="ko-KR" altLang="en-US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F066524-BFF0-8F1A-6BB6-EEA7D35CFE45}"/>
              </a:ext>
            </a:extLst>
          </p:cNvPr>
          <p:cNvSpPr/>
          <p:nvPr/>
        </p:nvSpPr>
        <p:spPr>
          <a:xfrm>
            <a:off x="6443133" y="3268130"/>
            <a:ext cx="1837267" cy="8466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*</a:t>
            </a:r>
            <a:r>
              <a:rPr lang="ko-KR" altLang="en-US" dirty="0">
                <a:solidFill>
                  <a:schemeClr val="tx1"/>
                </a:solidFill>
              </a:rPr>
              <a:t>모의작전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E92128-F961-7205-49E3-396DBC8BB67A}"/>
              </a:ext>
            </a:extLst>
          </p:cNvPr>
          <p:cNvSpPr/>
          <p:nvPr/>
        </p:nvSpPr>
        <p:spPr>
          <a:xfrm>
            <a:off x="9616316" y="3567471"/>
            <a:ext cx="1380067" cy="8466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흙먼지전선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01CF8E-2199-C87D-A954-C1522BC54D83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555037" y="4024673"/>
            <a:ext cx="27278" cy="73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66E8749-0EFF-DE85-E20F-F9CC0DE5CF3B}"/>
              </a:ext>
            </a:extLst>
          </p:cNvPr>
          <p:cNvCxnSpPr>
            <a:cxnSpLocks/>
            <a:stCxn id="10" idx="7"/>
            <a:endCxn id="7" idx="5"/>
          </p:cNvCxnSpPr>
          <p:nvPr/>
        </p:nvCxnSpPr>
        <p:spPr>
          <a:xfrm flipH="1" flipV="1">
            <a:off x="5740431" y="4024673"/>
            <a:ext cx="158988" cy="73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A98A736-F9F4-FFFC-FFA1-7F2FF8458597}"/>
              </a:ext>
            </a:extLst>
          </p:cNvPr>
          <p:cNvCxnSpPr>
            <a:cxnSpLocks/>
            <a:stCxn id="7" idx="7"/>
            <a:endCxn id="11" idx="1"/>
          </p:cNvCxnSpPr>
          <p:nvPr/>
        </p:nvCxnSpPr>
        <p:spPr>
          <a:xfrm flipV="1">
            <a:off x="5740431" y="3392122"/>
            <a:ext cx="971764" cy="3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8756C6E-0FAB-E9C9-5804-F9FA139739D3}"/>
              </a:ext>
            </a:extLst>
          </p:cNvPr>
          <p:cNvCxnSpPr>
            <a:cxnSpLocks/>
            <a:stCxn id="11" idx="3"/>
            <a:endCxn id="7" idx="5"/>
          </p:cNvCxnSpPr>
          <p:nvPr/>
        </p:nvCxnSpPr>
        <p:spPr>
          <a:xfrm flipH="1">
            <a:off x="5740431" y="3990805"/>
            <a:ext cx="971764" cy="3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03B1A0-EA36-280B-ECD7-045C4CED1A5C}"/>
              </a:ext>
            </a:extLst>
          </p:cNvPr>
          <p:cNvCxnSpPr>
            <a:cxnSpLocks/>
            <a:stCxn id="10" idx="5"/>
            <a:endCxn id="11" idx="4"/>
          </p:cNvCxnSpPr>
          <p:nvPr/>
        </p:nvCxnSpPr>
        <p:spPr>
          <a:xfrm flipV="1">
            <a:off x="5899419" y="4114797"/>
            <a:ext cx="1462348" cy="1239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1965073-F521-DC3E-DEC6-2EDCC9D6A477}"/>
              </a:ext>
            </a:extLst>
          </p:cNvPr>
          <p:cNvCxnSpPr>
            <a:cxnSpLocks/>
            <a:stCxn id="11" idx="3"/>
            <a:endCxn id="10" idx="7"/>
          </p:cNvCxnSpPr>
          <p:nvPr/>
        </p:nvCxnSpPr>
        <p:spPr>
          <a:xfrm flipH="1">
            <a:off x="5899419" y="3990805"/>
            <a:ext cx="812776" cy="76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D72E855-A872-F4CE-246F-535123223E3E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2015067" y="3725333"/>
            <a:ext cx="4572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4BF6BC-5238-427C-D520-EA4AB4299978}"/>
              </a:ext>
            </a:extLst>
          </p:cNvPr>
          <p:cNvSpPr/>
          <p:nvPr/>
        </p:nvSpPr>
        <p:spPr>
          <a:xfrm>
            <a:off x="635000" y="1397000"/>
            <a:ext cx="3217334" cy="6880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* </a:t>
            </a:r>
            <a:r>
              <a:rPr lang="ko-KR" altLang="en-US" dirty="0">
                <a:solidFill>
                  <a:schemeClr val="tx1"/>
                </a:solidFill>
              </a:rPr>
              <a:t>도전 컨텐츠 일부 존재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7186C56-3546-5285-9564-F1C35FAF96DE}"/>
              </a:ext>
            </a:extLst>
          </p:cNvPr>
          <p:cNvSpPr/>
          <p:nvPr/>
        </p:nvSpPr>
        <p:spPr>
          <a:xfrm>
            <a:off x="4165600" y="2573870"/>
            <a:ext cx="4292600" cy="32596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4DDEA5-E2A1-A617-EBDE-5ED2FF068A73}"/>
              </a:ext>
            </a:extLst>
          </p:cNvPr>
          <p:cNvSpPr txBox="1"/>
          <p:nvPr/>
        </p:nvSpPr>
        <p:spPr>
          <a:xfrm>
            <a:off x="5276849" y="2642641"/>
            <a:ext cx="233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 성장 컨텐츠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B9D474-4BEB-2CD7-7ECE-BA0086DB535F}"/>
              </a:ext>
            </a:extLst>
          </p:cNvPr>
          <p:cNvCxnSpPr>
            <a:stCxn id="9" idx="3"/>
          </p:cNvCxnSpPr>
          <p:nvPr/>
        </p:nvCxnSpPr>
        <p:spPr>
          <a:xfrm flipV="1">
            <a:off x="3852334" y="3725331"/>
            <a:ext cx="31326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A3D6BD2-9247-5ECE-6A78-65B0420CFC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663244" y="3990805"/>
            <a:ext cx="953072" cy="37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8676FC3-A59A-BE8F-0E52-F4B93EF9B84F}"/>
              </a:ext>
            </a:extLst>
          </p:cNvPr>
          <p:cNvSpPr/>
          <p:nvPr/>
        </p:nvSpPr>
        <p:spPr>
          <a:xfrm>
            <a:off x="1564218" y="5054598"/>
            <a:ext cx="2099733" cy="855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캐릭터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무기 가챠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5CE0428-6F4A-F7FA-AB9F-701CEEC9C99E}"/>
              </a:ext>
            </a:extLst>
          </p:cNvPr>
          <p:cNvCxnSpPr>
            <a:stCxn id="50" idx="3"/>
          </p:cNvCxnSpPr>
          <p:nvPr/>
        </p:nvCxnSpPr>
        <p:spPr>
          <a:xfrm flipV="1">
            <a:off x="3663951" y="5477932"/>
            <a:ext cx="501649" cy="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C1D47C-1037-9104-0EFD-A09007661E6A}"/>
              </a:ext>
            </a:extLst>
          </p:cNvPr>
          <p:cNvSpPr/>
          <p:nvPr/>
        </p:nvSpPr>
        <p:spPr>
          <a:xfrm>
            <a:off x="448733" y="2175933"/>
            <a:ext cx="8214511" cy="42841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8B180EA-9CAE-F2DC-0F67-2EB10ADCE569}"/>
              </a:ext>
            </a:extLst>
          </p:cNvPr>
          <p:cNvSpPr/>
          <p:nvPr/>
        </p:nvSpPr>
        <p:spPr>
          <a:xfrm>
            <a:off x="9484174" y="2570660"/>
            <a:ext cx="1644350" cy="6942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일일과업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7FB7C5-F16D-5938-BD32-CC7E73916A36}"/>
              </a:ext>
            </a:extLst>
          </p:cNvPr>
          <p:cNvCxnSpPr>
            <a:stCxn id="58" idx="4"/>
            <a:endCxn id="12" idx="0"/>
          </p:cNvCxnSpPr>
          <p:nvPr/>
        </p:nvCxnSpPr>
        <p:spPr>
          <a:xfrm>
            <a:off x="10306349" y="3264920"/>
            <a:ext cx="1" cy="30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E4692D6-C667-913F-385F-A16E5ACFE0B0}"/>
              </a:ext>
            </a:extLst>
          </p:cNvPr>
          <p:cNvSpPr/>
          <p:nvPr/>
        </p:nvSpPr>
        <p:spPr>
          <a:xfrm>
            <a:off x="8898467" y="2319867"/>
            <a:ext cx="2921000" cy="27347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3B532A-1704-992C-F893-6A067999F429}"/>
              </a:ext>
            </a:extLst>
          </p:cNvPr>
          <p:cNvSpPr txBox="1"/>
          <p:nvPr/>
        </p:nvSpPr>
        <p:spPr>
          <a:xfrm>
            <a:off x="9398000" y="1778000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서클 컨텐츠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1CEE2-DB7A-6981-E521-D85EA4D6EE8A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1053D-3DDF-18B7-DE63-FF1057077677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컨텐츠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004E92-F9AE-8DAA-00C8-AA3B89B0A850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BECA0-3FBD-90E6-E1CD-CA254F5303F6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221743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1E895-07F2-368D-C589-DA0C4A8D6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6661D3-028F-E1A3-21F4-234CAF780AC2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D59163DA-0F4E-0CD2-758B-677F4F608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AFED87-2C85-13CD-BF6A-FB5E71AE8C07}"/>
              </a:ext>
            </a:extLst>
          </p:cNvPr>
          <p:cNvSpPr txBox="1"/>
          <p:nvPr/>
        </p:nvSpPr>
        <p:spPr>
          <a:xfrm>
            <a:off x="436033" y="1930591"/>
            <a:ext cx="5257801" cy="44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유니티 엔진으로 개발한 현재 출시된 모바일 게임 중 최상의 퀄리티</a:t>
            </a:r>
            <a:r>
              <a:rPr lang="en-US" altLang="ko-KR" sz="1600" dirty="0"/>
              <a:t> (</a:t>
            </a:r>
            <a:r>
              <a:rPr lang="ko-KR" altLang="en-US" sz="1600" dirty="0"/>
              <a:t>스타킹 그래픽 특허 보유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긴 시간 동안 </a:t>
            </a:r>
            <a:r>
              <a:rPr lang="en-US" altLang="ko-KR" sz="1600" dirty="0"/>
              <a:t>IP</a:t>
            </a:r>
            <a:r>
              <a:rPr lang="ko-KR" altLang="en-US" sz="1600" dirty="0"/>
              <a:t>의 파워를 확보한 소녀전선 시리즈의 넘버링 </a:t>
            </a:r>
            <a:r>
              <a:rPr lang="ko-KR" altLang="en-US" sz="1600" dirty="0" err="1"/>
              <a:t>후속작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SRPG</a:t>
            </a:r>
            <a:r>
              <a:rPr lang="ko-KR" altLang="en-US" sz="1600" dirty="0"/>
              <a:t>의 특징인 전략 요소가 가미되어 끊임없이 생각하고 그 생각이 </a:t>
            </a:r>
            <a:r>
              <a:rPr lang="ko-KR" altLang="en-US" sz="1600" dirty="0" err="1"/>
              <a:t>택틱에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먹혔을때의</a:t>
            </a:r>
            <a:r>
              <a:rPr lang="ko-KR" altLang="en-US" sz="1600" dirty="0"/>
              <a:t> 쾌감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모바일 게임은 간편하게 조작이 가능해야 한다는 본인의 지론에 걸 맞는 조작 시스템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기존 </a:t>
            </a:r>
            <a:r>
              <a:rPr lang="ko-KR" altLang="en-US" sz="1600" dirty="0" err="1"/>
              <a:t>원신류</a:t>
            </a:r>
            <a:r>
              <a:rPr lang="en-US" altLang="ko-KR" sz="1600" dirty="0"/>
              <a:t>BM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월정액</a:t>
            </a:r>
            <a:r>
              <a:rPr lang="en-US" altLang="ko-KR" sz="1600" dirty="0"/>
              <a:t>, </a:t>
            </a:r>
            <a:r>
              <a:rPr lang="ko-KR" altLang="en-US" sz="1600" dirty="0"/>
              <a:t>시즌패스를 제외하면 바로 트럭으로 결제해야 하지만 소전</a:t>
            </a:r>
            <a:r>
              <a:rPr lang="en-US" altLang="ko-KR" sz="1600" dirty="0"/>
              <a:t>2</a:t>
            </a:r>
            <a:r>
              <a:rPr lang="ko-KR" altLang="en-US" sz="1600" dirty="0"/>
              <a:t>는 가성비 패키지를 박리다매 수준으로 제공하고 있음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BE5A3D-39AA-2DE8-D65C-4EA03DEC4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33494"/>
            <a:ext cx="6096000" cy="5724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132F9-1A2B-7F75-B87E-46CCFCFA1339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5ABFE-090B-549A-BC40-C5D7DB2459CD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컨텐츠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CA953-9187-DA06-8DE8-A5C1F9E3DD68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50630D-3E6B-B1F1-6F90-66483CCD2DF7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76336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2DA85-CB26-B453-C8F1-29E956B8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5CCA16-CE39-BA92-4A6E-CE33990CBD71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6BDC2AAF-724D-3819-E4C0-D75D1F38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965757-1297-E695-9A20-4E6D704ABB81}"/>
              </a:ext>
            </a:extLst>
          </p:cNvPr>
          <p:cNvSpPr txBox="1"/>
          <p:nvPr/>
        </p:nvSpPr>
        <p:spPr>
          <a:xfrm>
            <a:off x="436033" y="1930591"/>
            <a:ext cx="5257801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성장 궤도가 어느 정도 올라온 순간 분재화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저렴한 가성비 패키지를 많이 파는 만큼 </a:t>
            </a:r>
            <a:r>
              <a:rPr lang="ko-KR" altLang="en-US" sz="1600" dirty="0" err="1"/>
              <a:t>현금성</a:t>
            </a:r>
            <a:r>
              <a:rPr lang="ko-KR" altLang="en-US" sz="1600" dirty="0"/>
              <a:t> 재화 외에 다른 성장 재화도 성장 도중 부족함을 느낌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SRPG </a:t>
            </a:r>
            <a:r>
              <a:rPr lang="ko-KR" altLang="en-US" sz="1600" dirty="0"/>
              <a:t>장르의 대표 시리즈가 </a:t>
            </a:r>
            <a:r>
              <a:rPr lang="en-US" altLang="ko-KR" sz="1600" dirty="0"/>
              <a:t>XCOM </a:t>
            </a:r>
            <a:r>
              <a:rPr lang="ko-KR" altLang="en-US" sz="1600" dirty="0"/>
              <a:t>시리즈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파이어엠블렘</a:t>
            </a:r>
            <a:r>
              <a:rPr lang="ko-KR" altLang="en-US" sz="1600" dirty="0"/>
              <a:t> 시리즈 인만큼 요즘 게이머들에게 익숙하지 않은 장르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서클 컨텐츠가 핵심임에도 </a:t>
            </a:r>
            <a:r>
              <a:rPr lang="en-US" altLang="ko-KR" sz="1600" dirty="0"/>
              <a:t>UI/UX</a:t>
            </a:r>
            <a:r>
              <a:rPr lang="ko-KR" altLang="en-US" sz="1600" dirty="0"/>
              <a:t>가 미흡해 게임 외 타 커뮤니티 사이트나 메신저를 이용하여 서클 인원들과 소통하는 모습이 자주 나타남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/>
          </a:p>
        </p:txBody>
      </p:sp>
      <p:pic>
        <p:nvPicPr>
          <p:cNvPr id="10244" name="Picture 4" descr="상품 표기 오류에 뽑기 버그…갈 길 잃은 '소녀전선 2: 망명' - 글로벌이코노믹">
            <a:extLst>
              <a:ext uri="{FF2B5EF4-FFF2-40B4-BE49-F238E27FC236}">
                <a16:creationId xmlns:a16="http://schemas.microsoft.com/office/drawing/2014/main" id="{7A5FA949-2DD1-2DC2-2C53-708A5985A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566" y="1141866"/>
            <a:ext cx="5922434" cy="57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B4B2D5-94B5-58E5-74C8-FFD47475423C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74D7B-DD09-986C-E3CD-472516AF7979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25154-55E7-5AB9-CA9B-F988231DC931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DF5A5E-0278-4C20-BBF0-CEBBDDC96479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183103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2AA0A-49A6-48A0-E35E-78481AEB8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6E5D2A-AF13-D8EA-54F6-A8FB305A1C94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C138BC8D-D551-440D-2D3E-C1D4F2DF12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6F93B-13CE-C075-BD7D-22C8EBC14AEC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AC8CF-5A81-8DA0-C52E-723431C0CE7B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45485-DB6B-A147-4DF1-B44DE376D228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93CEC-6C7B-1993-5AA6-89A57CCB4778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8148A-3101-0F7D-F327-46AF1823E9FD}"/>
              </a:ext>
            </a:extLst>
          </p:cNvPr>
          <p:cNvSpPr txBox="1"/>
          <p:nvPr/>
        </p:nvSpPr>
        <p:spPr>
          <a:xfrm>
            <a:off x="436033" y="1295587"/>
            <a:ext cx="525780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일본 </a:t>
            </a:r>
            <a:r>
              <a:rPr lang="en-US" altLang="ko-KR" sz="1600" dirty="0"/>
              <a:t>31.85% 132</a:t>
            </a:r>
            <a:r>
              <a:rPr lang="ko-KR" altLang="en-US" sz="1600" dirty="0"/>
              <a:t>억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한국 </a:t>
            </a:r>
            <a:r>
              <a:rPr lang="en-US" altLang="ko-KR" sz="1600" dirty="0"/>
              <a:t>28.64% 119</a:t>
            </a:r>
            <a:r>
              <a:rPr lang="ko-KR" altLang="en-US" sz="1600" dirty="0"/>
              <a:t>억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북미 </a:t>
            </a:r>
            <a:r>
              <a:rPr lang="en-US" altLang="ko-KR" sz="1600" dirty="0"/>
              <a:t>19.82% 82</a:t>
            </a:r>
            <a:r>
              <a:rPr lang="ko-KR" altLang="en-US" sz="1600" dirty="0"/>
              <a:t>억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기타</a:t>
            </a:r>
            <a:r>
              <a:rPr lang="en-US" altLang="ko-KR" sz="1600" dirty="0"/>
              <a:t>(</a:t>
            </a:r>
            <a:r>
              <a:rPr lang="ko-KR" altLang="en-US" sz="1600" dirty="0"/>
              <a:t>중국 포함</a:t>
            </a:r>
            <a:r>
              <a:rPr lang="en-US" altLang="ko-KR" sz="1600" dirty="0"/>
              <a:t>) 19.69% 81</a:t>
            </a:r>
            <a:r>
              <a:rPr lang="ko-KR" altLang="en-US" sz="1600" dirty="0"/>
              <a:t>억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EEE834-C6DC-F4CB-E754-50CF1FB74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730" y="1295587"/>
            <a:ext cx="4028859" cy="26737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B54D06-B882-34B6-9CC2-5B1961E42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005" y="3976210"/>
            <a:ext cx="4028860" cy="26737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16D4CA-8B9A-131B-B6B2-1158FF9D953C}"/>
              </a:ext>
            </a:extLst>
          </p:cNvPr>
          <p:cNvSpPr txBox="1"/>
          <p:nvPr/>
        </p:nvSpPr>
        <p:spPr>
          <a:xfrm>
            <a:off x="436033" y="3208295"/>
            <a:ext cx="525780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일본의 비중이 가장 높게 나타나지만 시장의 크기를 생각해봤을 때 한국의 비중이 유의미하게 높은 지표를 나타내고 있음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이는 지난 소녀전선</a:t>
            </a:r>
            <a:r>
              <a:rPr lang="en-US" altLang="ko-KR" sz="1600" dirty="0"/>
              <a:t>1</a:t>
            </a:r>
            <a:r>
              <a:rPr lang="ko-KR" altLang="en-US" sz="1600" dirty="0" err="1"/>
              <a:t>때와도</a:t>
            </a:r>
            <a:r>
              <a:rPr lang="ko-KR" altLang="en-US" sz="1600" dirty="0"/>
              <a:t> 비슷한 양상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2119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50EE1-A378-8CE8-3180-8B787B4F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7A09E2-B50B-65DD-46E0-36D5115F0F8D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A65067E0-2DE3-9206-A85C-83F2A4DAC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D6DBD-0848-4712-0D6E-35622ECCB435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A3CD7-B05C-8867-68A7-BE6A9CD4341B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4044C-991E-7A5E-F009-D83BACF05413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3F3B9-5E0D-EF99-11DA-53D17AE672A9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4D7AA5-4860-DE3D-B65F-F8234C54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346" y="1696225"/>
            <a:ext cx="5820587" cy="4058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B1914-CAA3-1246-4544-0A19635455D0}"/>
              </a:ext>
            </a:extLst>
          </p:cNvPr>
          <p:cNvSpPr txBox="1"/>
          <p:nvPr/>
        </p:nvSpPr>
        <p:spPr>
          <a:xfrm>
            <a:off x="436033" y="1295587"/>
            <a:ext cx="5257801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남성 이용자 비율 </a:t>
            </a:r>
            <a:r>
              <a:rPr lang="en-US" altLang="ko-KR" sz="1600" dirty="0"/>
              <a:t>: 92%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20</a:t>
            </a:r>
            <a:r>
              <a:rPr lang="ko-KR" altLang="en-US" sz="1600" dirty="0"/>
              <a:t>대 이상 비율 </a:t>
            </a:r>
            <a:r>
              <a:rPr lang="en-US" altLang="ko-KR" sz="1600" dirty="0"/>
              <a:t>: 50% </a:t>
            </a:r>
            <a:r>
              <a:rPr lang="ko-KR" altLang="en-US" sz="1600" dirty="0"/>
              <a:t>이상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DACDB5-BF32-EF33-1AF6-F1560B0FC0EB}"/>
              </a:ext>
            </a:extLst>
          </p:cNvPr>
          <p:cNvSpPr txBox="1"/>
          <p:nvPr/>
        </p:nvSpPr>
        <p:spPr>
          <a:xfrm>
            <a:off x="436033" y="2077953"/>
            <a:ext cx="525780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오랜 시간을 보낸 </a:t>
            </a:r>
            <a:r>
              <a:rPr lang="en-US" altLang="ko-KR" sz="1600" dirty="0"/>
              <a:t>IP + SRPG </a:t>
            </a:r>
            <a:r>
              <a:rPr lang="ko-KR" altLang="en-US" sz="1600" dirty="0"/>
              <a:t>특성으로 타 </a:t>
            </a:r>
            <a:r>
              <a:rPr lang="ko-KR" altLang="en-US" sz="1600" dirty="0" err="1"/>
              <a:t>서브컬처</a:t>
            </a:r>
            <a:r>
              <a:rPr lang="ko-KR" altLang="en-US" sz="1600" dirty="0"/>
              <a:t> 게임에 비해 연령대가 높음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ARPU : 20,169</a:t>
            </a:r>
            <a:r>
              <a:rPr lang="ko-KR" altLang="en-US" sz="1600" dirty="0"/>
              <a:t>원으로 소위 가성비 과금이라는 </a:t>
            </a:r>
            <a:r>
              <a:rPr lang="ko-KR" altLang="en-US" sz="1600" dirty="0" err="1"/>
              <a:t>월정액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시즌패스 가격보다 더 높은 통계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Picture 2" descr="7eee9e36ebd518986abce8954483736d6f5a63">
            <a:extLst>
              <a:ext uri="{FF2B5EF4-FFF2-40B4-BE49-F238E27FC236}">
                <a16:creationId xmlns:a16="http://schemas.microsoft.com/office/drawing/2014/main" id="{289E5D80-73DA-7A7E-5E33-9D8F3806E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0"/>
          <a:stretch/>
        </p:blipFill>
        <p:spPr bwMode="auto">
          <a:xfrm>
            <a:off x="3064933" y="3936999"/>
            <a:ext cx="2628901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7ee89e36ebd518986abce8954587706eec13">
            <a:extLst>
              <a:ext uri="{FF2B5EF4-FFF2-40B4-BE49-F238E27FC236}">
                <a16:creationId xmlns:a16="http://schemas.microsoft.com/office/drawing/2014/main" id="{4D3B37B1-A1D4-F397-44EB-4A5EB0CFE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40"/>
          <a:stretch/>
        </p:blipFill>
        <p:spPr bwMode="auto">
          <a:xfrm>
            <a:off x="0" y="3937000"/>
            <a:ext cx="3064934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84245-168F-E6AB-1FCB-3FDB7DCB1117}"/>
              </a:ext>
            </a:extLst>
          </p:cNvPr>
          <p:cNvSpPr txBox="1"/>
          <p:nvPr/>
        </p:nvSpPr>
        <p:spPr>
          <a:xfrm>
            <a:off x="6096000" y="1273241"/>
            <a:ext cx="525780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2024.12 MAU: </a:t>
            </a:r>
            <a:r>
              <a:rPr lang="ko-KR" altLang="en-US" sz="1600" dirty="0"/>
              <a:t>약 </a:t>
            </a:r>
            <a:r>
              <a:rPr lang="en-US" altLang="ko-KR" sz="1600" dirty="0"/>
              <a:t>59</a:t>
            </a:r>
            <a:r>
              <a:rPr lang="ko-KR" altLang="en-US" sz="1600" dirty="0"/>
              <a:t>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5466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E39AD-D721-9F82-A8D4-D8229B7A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563E04-F851-21C9-3C20-1932E845A4AA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88ED4F7A-E70D-7BD4-5C2E-41B71228F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23089-5D30-CFF1-5FFC-EE6B24BBAAA7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3D11D-981C-EA9E-169E-B9FD8A18325B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3DCF8-29DC-48F0-889A-1EEC0A0C2BFB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C3B44-2B83-C75B-C4BB-4E5C589BD631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FB3E5-7A14-E9C8-0848-1A95A03FBCE7}"/>
              </a:ext>
            </a:extLst>
          </p:cNvPr>
          <p:cNvSpPr txBox="1"/>
          <p:nvPr/>
        </p:nvSpPr>
        <p:spPr>
          <a:xfrm>
            <a:off x="436033" y="2672365"/>
            <a:ext cx="5257801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과금효율에</a:t>
            </a:r>
            <a:r>
              <a:rPr lang="ko-KR" altLang="en-US" sz="1600" dirty="0"/>
              <a:t> 있어 주황선으로 표시한 </a:t>
            </a:r>
            <a:r>
              <a:rPr lang="ko-KR" altLang="en-US" sz="1600" dirty="0" err="1"/>
              <a:t>깡트럭</a:t>
            </a:r>
            <a:r>
              <a:rPr lang="ko-KR" altLang="en-US" sz="1600" dirty="0"/>
              <a:t> 효율구간이 상당히 늦게 나타남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초회</a:t>
            </a:r>
            <a:r>
              <a:rPr lang="ko-KR" altLang="en-US" sz="1600" dirty="0"/>
              <a:t> 보너스를 제외한 </a:t>
            </a:r>
            <a:r>
              <a:rPr lang="ko-KR" altLang="en-US" sz="1600" dirty="0" err="1"/>
              <a:t>빨간선의</a:t>
            </a:r>
            <a:r>
              <a:rPr lang="ko-KR" altLang="en-US" sz="1600" dirty="0"/>
              <a:t> 깡트럭은 더 아래 부분에서 나타남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사실상 패스 </a:t>
            </a:r>
            <a:r>
              <a:rPr lang="en-US" altLang="ko-KR" sz="1600" dirty="0"/>
              <a:t>+ </a:t>
            </a:r>
            <a:r>
              <a:rPr lang="ko-KR" altLang="en-US" sz="1600" dirty="0" err="1"/>
              <a:t>월정액</a:t>
            </a:r>
            <a:r>
              <a:rPr lang="ko-KR" altLang="en-US" sz="1600" dirty="0"/>
              <a:t> 구입 후 트럭 외에 결제수단이 거의 전무한 타 </a:t>
            </a:r>
            <a:r>
              <a:rPr lang="ko-KR" altLang="en-US" sz="1600" dirty="0" err="1"/>
              <a:t>원신류</a:t>
            </a:r>
            <a:r>
              <a:rPr lang="en-US" altLang="ko-KR" sz="1600" dirty="0"/>
              <a:t>BM</a:t>
            </a:r>
            <a:r>
              <a:rPr lang="ko-KR" altLang="en-US" sz="1600" dirty="0"/>
              <a:t>에 비해 많은 패키지들을 판매하고 있음</a:t>
            </a:r>
            <a:r>
              <a:rPr lang="en-US" altLang="ko-KR" sz="1600" dirty="0"/>
              <a:t>.</a:t>
            </a:r>
          </a:p>
        </p:txBody>
      </p:sp>
      <p:pic>
        <p:nvPicPr>
          <p:cNvPr id="3074" name="Picture 2" descr="a04424ad2c06782ab47e5a67ee91766dc28ef1ecd2acc4cebf11dac35ad3d6210b04eb1cfefd394df1738c89593c96">
            <a:extLst>
              <a:ext uri="{FF2B5EF4-FFF2-40B4-BE49-F238E27FC236}">
                <a16:creationId xmlns:a16="http://schemas.microsoft.com/office/drawing/2014/main" id="{6FBC0B59-4958-FCE9-2009-279C1D55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65" y="1133493"/>
            <a:ext cx="6176435" cy="572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843DC29-2B6F-D5C0-FA74-5CF3F78C5A14}"/>
              </a:ext>
            </a:extLst>
          </p:cNvPr>
          <p:cNvCxnSpPr/>
          <p:nvPr/>
        </p:nvCxnSpPr>
        <p:spPr>
          <a:xfrm>
            <a:off x="6163733" y="3454401"/>
            <a:ext cx="602826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997F6C-4823-3DBF-DC9B-F7603DBB1FC4}"/>
              </a:ext>
            </a:extLst>
          </p:cNvPr>
          <p:cNvCxnSpPr/>
          <p:nvPr/>
        </p:nvCxnSpPr>
        <p:spPr>
          <a:xfrm>
            <a:off x="6163733" y="4631268"/>
            <a:ext cx="60282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6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B127A-53D2-9633-8265-56417DDA2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AF8241-6B71-8E23-A64F-3B20933E6630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18386067-D43B-3B2D-4097-D91EEBA49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6FD74C-6D9E-33DD-7F3C-290149EAA4E1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F7663-4490-F484-63EF-9BC4A398737E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2816B-E369-1B85-FF09-16426049C98E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3D69EB-2260-D15E-66E3-6DF7710075A7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535DD-6EC1-92AB-F520-BB855B71831A}"/>
              </a:ext>
            </a:extLst>
          </p:cNvPr>
          <p:cNvSpPr txBox="1"/>
          <p:nvPr/>
        </p:nvSpPr>
        <p:spPr>
          <a:xfrm>
            <a:off x="262465" y="2645644"/>
            <a:ext cx="525780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커뮤니티 사이트에서 </a:t>
            </a:r>
            <a:r>
              <a:rPr lang="en-US" altLang="ko-KR" sz="1600" dirty="0"/>
              <a:t>‘</a:t>
            </a:r>
            <a:r>
              <a:rPr lang="ko-KR" altLang="en-US" sz="1600" dirty="0"/>
              <a:t>호출기</a:t>
            </a:r>
            <a:r>
              <a:rPr lang="en-US" altLang="ko-KR" sz="1600" dirty="0"/>
              <a:t>＇</a:t>
            </a:r>
            <a:r>
              <a:rPr lang="ko-KR" altLang="en-US" sz="1600" dirty="0"/>
              <a:t>로 검색했을 때 나오는 검색결과다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이는 인 게임 서클 기능에서 채팅기능을 지원하지 않기 때문에 커뮤니티 사이트를 의사소통의 수단으로서 활용하고 있는 모습이다</a:t>
            </a:r>
            <a:r>
              <a:rPr lang="en-US" altLang="ko-KR" sz="16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02D28-2DFC-A659-A808-5F97F2402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834" y="1165197"/>
            <a:ext cx="649816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8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8A218-2903-DAC6-160F-E0D578844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FCED9F-E332-1B4E-E676-AF75723131CD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30899F9C-7CA0-54DA-4C18-F608A3406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84F0D3-39B1-0374-818F-A7A695D2B61B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17C65-D6E9-C8D5-9E21-8E9E50D3B3F7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3B7A9-9393-1E15-E960-9BBB8D77DB8B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0EF03-A42A-EA54-E860-65CC6C99C4F5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2C7B4-5A97-3851-C52B-941F8581636A}"/>
              </a:ext>
            </a:extLst>
          </p:cNvPr>
          <p:cNvSpPr txBox="1"/>
          <p:nvPr/>
        </p:nvSpPr>
        <p:spPr>
          <a:xfrm>
            <a:off x="1915582" y="4551875"/>
            <a:ext cx="201083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파이어 </a:t>
            </a:r>
            <a:r>
              <a:rPr lang="ko-KR" altLang="en-US" sz="1200" dirty="0" err="1"/>
              <a:t>엠블렘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인게이지</a:t>
            </a:r>
            <a:endParaRPr lang="en-US" altLang="ko-KR" sz="1200" dirty="0"/>
          </a:p>
        </p:txBody>
      </p:sp>
      <p:pic>
        <p:nvPicPr>
          <p:cNvPr id="4098" name="Picture 2" descr="230206] 파이어 엠블렘 인게이지 리뷰 및 감상 : 네이버 블로그">
            <a:extLst>
              <a:ext uri="{FF2B5EF4-FFF2-40B4-BE49-F238E27FC236}">
                <a16:creationId xmlns:a16="http://schemas.microsoft.com/office/drawing/2014/main" id="{B01DA3AB-632F-5686-4779-B9623EEDE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33493"/>
            <a:ext cx="5842003" cy="341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한계측정 1-5 겨우 30렙으로 깼다 - 소녀전선2: 망명 채널">
            <a:extLst>
              <a:ext uri="{FF2B5EF4-FFF2-40B4-BE49-F238E27FC236}">
                <a16:creationId xmlns:a16="http://schemas.microsoft.com/office/drawing/2014/main" id="{43D80744-4219-B7AE-072D-2AE8120B2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98" y="1133493"/>
            <a:ext cx="6368782" cy="341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6F8D-F4EE-4E65-7F14-137E1EA55A5D}"/>
              </a:ext>
            </a:extLst>
          </p:cNvPr>
          <p:cNvSpPr txBox="1"/>
          <p:nvPr/>
        </p:nvSpPr>
        <p:spPr>
          <a:xfrm>
            <a:off x="8265586" y="4551874"/>
            <a:ext cx="201083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소녀전선</a:t>
            </a:r>
            <a:r>
              <a:rPr lang="en-US" altLang="ko-KR" sz="1200" dirty="0"/>
              <a:t>2: </a:t>
            </a:r>
            <a:r>
              <a:rPr lang="ko-KR" altLang="en-US" sz="1200" dirty="0"/>
              <a:t>망명</a:t>
            </a:r>
            <a:endParaRPr lang="en-US" altLang="ko-KR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D2B9B0-CE3E-BBD1-EF8C-34DDCA0FDBBB}"/>
              </a:ext>
            </a:extLst>
          </p:cNvPr>
          <p:cNvSpPr txBox="1"/>
          <p:nvPr/>
        </p:nvSpPr>
        <p:spPr>
          <a:xfrm>
            <a:off x="0" y="4966648"/>
            <a:ext cx="1212426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SRPG </a:t>
            </a:r>
            <a:r>
              <a:rPr lang="ko-KR" altLang="en-US" sz="1600" dirty="0"/>
              <a:t>특유의 진입 장벽을 해소하기 위해 좀 더 많은 정보를 보여주는 </a:t>
            </a:r>
            <a:r>
              <a:rPr lang="ko-KR" altLang="en-US" sz="1600" dirty="0" err="1"/>
              <a:t>파이어엠블렘</a:t>
            </a:r>
            <a:r>
              <a:rPr lang="ko-KR" altLang="en-US" sz="1600" dirty="0"/>
              <a:t> 최신작에 비해 소녀전선 </a:t>
            </a:r>
            <a:r>
              <a:rPr lang="en-US" altLang="ko-KR" sz="1600" dirty="0"/>
              <a:t>2</a:t>
            </a:r>
            <a:r>
              <a:rPr lang="ko-KR" altLang="en-US" sz="1600" dirty="0"/>
              <a:t>는 매우 빈약하다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확률 요소를 제외하더라도 내가 한 행동으로 적들이 다음 행동에 대한 어떤 변화가 나타나는지 등 좀 더 </a:t>
            </a:r>
            <a:r>
              <a:rPr lang="en-US" altLang="ko-KR" sz="1600" dirty="0"/>
              <a:t>UI </a:t>
            </a:r>
            <a:r>
              <a:rPr lang="ko-KR" altLang="en-US" sz="1600" dirty="0"/>
              <a:t>친화가 필요하다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87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3F015-5E8D-4865-4E6F-E681DF6F2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901146-90C8-99B3-9A4D-E2D086E5A1E1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3C87A375-6001-0319-41C0-EB7CA7075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2D7DB-4AF2-F343-B766-07B090900EF8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1EC60-B965-5FA5-11B6-0190203FC38A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94224-ECEB-55BD-DCDB-8E3D9299C2AA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85927-61A6-86B4-88F2-3BA33F7AB35D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6FDA5-BF15-EBC5-F4A2-72F1FA4882EF}"/>
              </a:ext>
            </a:extLst>
          </p:cNvPr>
          <p:cNvSpPr txBox="1"/>
          <p:nvPr/>
        </p:nvSpPr>
        <p:spPr>
          <a:xfrm>
            <a:off x="0" y="4966648"/>
            <a:ext cx="12124267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구작이 존재하는 만큼 구작 캐릭터의 복각 위주 업데이트 방향성은 바람직하다 생각함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이는 </a:t>
            </a:r>
            <a:r>
              <a:rPr lang="en-US" altLang="ko-KR" sz="1600" dirty="0"/>
              <a:t>1</a:t>
            </a:r>
            <a:r>
              <a:rPr lang="ko-KR" altLang="en-US" sz="1600" dirty="0"/>
              <a:t>을 즐겼던 유저들에게는 향수를 자극하고 신규 유저 입장에선 어차피 신캐릭터나 다름이 없기 때문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실제로 해당 캐릭터는 </a:t>
            </a:r>
            <a:r>
              <a:rPr lang="en-US" altLang="ko-KR" sz="1600" dirty="0"/>
              <a:t>2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마키아토</a:t>
            </a:r>
            <a:r>
              <a:rPr lang="ko-KR" altLang="en-US" sz="1600" dirty="0"/>
              <a:t> 라는 새로운 이름을 부여 받았지만 여전히 유저들은 </a:t>
            </a:r>
            <a:r>
              <a:rPr lang="en-US" altLang="ko-KR" sz="1600" dirty="0"/>
              <a:t>1</a:t>
            </a:r>
            <a:r>
              <a:rPr lang="ko-KR" altLang="en-US" sz="1600" dirty="0"/>
              <a:t>의 애칭인 </a:t>
            </a:r>
            <a:r>
              <a:rPr lang="ko-KR" altLang="en-US" sz="1600" dirty="0" err="1"/>
              <a:t>와짱으로</a:t>
            </a:r>
            <a:r>
              <a:rPr lang="ko-KR" altLang="en-US" sz="1600" dirty="0"/>
              <a:t> 부르고 있음</a:t>
            </a:r>
            <a:r>
              <a:rPr lang="en-US" altLang="ko-KR" sz="1600" dirty="0"/>
              <a:t>.</a:t>
            </a:r>
          </a:p>
        </p:txBody>
      </p:sp>
      <p:pic>
        <p:nvPicPr>
          <p:cNvPr id="5122" name="Picture 2" descr="소녀전선2: 망명 on X: &quot;이벤트 예고 - 「랩소디 콰르텟」 지휘관, 12월 26일 업데이트와 함께 대형 테마 이벤트 「랩소디 콰르텟」이  개방될 예정이야. 축제 분위기로 점점 달아오르는 도시 한켠, 그리고 카페 주케로에 우연히 닥쳐온">
            <a:extLst>
              <a:ext uri="{FF2B5EF4-FFF2-40B4-BE49-F238E27FC236}">
                <a16:creationId xmlns:a16="http://schemas.microsoft.com/office/drawing/2014/main" id="{9A5057A4-E275-9DFF-36E8-D7AC9FEDA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33493"/>
            <a:ext cx="8480425" cy="383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전술인형 「마키아토」 포스터 - Vortex Gaming">
            <a:extLst>
              <a:ext uri="{FF2B5EF4-FFF2-40B4-BE49-F238E27FC236}">
                <a16:creationId xmlns:a16="http://schemas.microsoft.com/office/drawing/2014/main" id="{A74C8FE2-0619-932F-E914-96A695842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598" y="1133493"/>
            <a:ext cx="3705229" cy="383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A4B145B-4300-A4CD-095F-D7C012E019A4}"/>
              </a:ext>
            </a:extLst>
          </p:cNvPr>
          <p:cNvSpPr txBox="1"/>
          <p:nvPr/>
        </p:nvSpPr>
        <p:spPr>
          <a:xfrm>
            <a:off x="4295163" y="436228"/>
            <a:ext cx="3514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A – 1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A – 2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A – 3</a:t>
            </a: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C55E5-F527-4D89-92A2-CF9E6DCCA51A}"/>
              </a:ext>
            </a:extLst>
          </p:cNvPr>
          <p:cNvSpPr txBox="1"/>
          <p:nvPr/>
        </p:nvSpPr>
        <p:spPr>
          <a:xfrm>
            <a:off x="838899" y="729842"/>
            <a:ext cx="369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DA8DDE-273A-E26F-7CAC-4B960522DC60}"/>
              </a:ext>
            </a:extLst>
          </p:cNvPr>
          <p:cNvCxnSpPr/>
          <p:nvPr/>
        </p:nvCxnSpPr>
        <p:spPr>
          <a:xfrm>
            <a:off x="2256639" y="991452"/>
            <a:ext cx="22734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Steam의 소녀전선2: 망명">
            <a:extLst>
              <a:ext uri="{FF2B5EF4-FFF2-40B4-BE49-F238E27FC236}">
                <a16:creationId xmlns:a16="http://schemas.microsoft.com/office/drawing/2014/main" id="{E6AF9D94-4D3A-9971-34BF-5A7437DCD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66" y="1776746"/>
            <a:ext cx="6631867" cy="310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9F568B-BE7F-04DF-479C-6AD2C07C51DC}"/>
              </a:ext>
            </a:extLst>
          </p:cNvPr>
          <p:cNvSpPr txBox="1"/>
          <p:nvPr/>
        </p:nvSpPr>
        <p:spPr>
          <a:xfrm>
            <a:off x="931333" y="1591733"/>
            <a:ext cx="3810000" cy="325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dirty="0"/>
              <a:t>게임 소개</a:t>
            </a:r>
            <a:endParaRPr lang="en-US" altLang="ko-KR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dirty="0"/>
              <a:t>컨텐츠 소개</a:t>
            </a:r>
            <a:endParaRPr lang="en-US" altLang="ko-KR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dirty="0"/>
              <a:t>플레이 소감</a:t>
            </a:r>
            <a:endParaRPr lang="en-US" altLang="ko-KR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dirty="0"/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039284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C46FC-1135-92F6-20DA-4E872DA3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BEA2C3-02B1-2593-97CD-119A8DED96D1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D4B3DC13-5565-CAD5-FE58-D1C113911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767320-6D27-724D-4AF9-95F01FCB2D51}"/>
              </a:ext>
            </a:extLst>
          </p:cNvPr>
          <p:cNvSpPr txBox="1"/>
          <p:nvPr/>
        </p:nvSpPr>
        <p:spPr>
          <a:xfrm>
            <a:off x="5029200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인사이트 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4CAA9-1C6F-D464-FC21-D972C1E368C3}"/>
              </a:ext>
            </a:extLst>
          </p:cNvPr>
          <p:cNvSpPr txBox="1"/>
          <p:nvPr/>
        </p:nvSpPr>
        <p:spPr>
          <a:xfrm>
            <a:off x="33866" y="1309048"/>
            <a:ext cx="12124267" cy="558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기존 유저와 신규 유저를 모두 포괄하는 전략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과거 인기 캐릭터의 복각을 통해 기존 유저들에게는 향수를 자극하고</a:t>
            </a:r>
            <a:r>
              <a:rPr lang="en-US" altLang="ko-KR" sz="1600" dirty="0"/>
              <a:t>, </a:t>
            </a:r>
            <a:r>
              <a:rPr lang="ko-KR" altLang="en-US" sz="1600" dirty="0"/>
              <a:t>신규 유저들에게는 신규 </a:t>
            </a:r>
            <a:r>
              <a:rPr lang="ko-KR" altLang="en-US" sz="1600" dirty="0" err="1"/>
              <a:t>캐릭터로써의</a:t>
            </a:r>
            <a:r>
              <a:rPr lang="ko-KR" altLang="en-US" sz="1600" dirty="0"/>
              <a:t> 기능을 제공하는 방향성을 유지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유저층의 연령대와 과금 습관을 분석해</a:t>
            </a:r>
            <a:r>
              <a:rPr lang="en-US" altLang="ko-KR" sz="1600" dirty="0"/>
              <a:t>, "</a:t>
            </a:r>
            <a:r>
              <a:rPr lang="ko-KR" altLang="en-US" sz="1600" dirty="0"/>
              <a:t>가성비 패키지 판매</a:t>
            </a:r>
            <a:r>
              <a:rPr lang="en-US" altLang="ko-KR" sz="1600" dirty="0"/>
              <a:t>"</a:t>
            </a:r>
            <a:r>
              <a:rPr lang="ko-KR" altLang="en-US" sz="1600" dirty="0"/>
              <a:t>와 같은 운영 전략을 강화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장기적인 콘텐츠 방향성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서클</a:t>
            </a:r>
            <a:r>
              <a:rPr lang="en-US" altLang="ko-KR" sz="1600" dirty="0"/>
              <a:t>(</a:t>
            </a:r>
            <a:r>
              <a:rPr lang="ko-KR" altLang="en-US" sz="1600" dirty="0"/>
              <a:t>길드</a:t>
            </a:r>
            <a:r>
              <a:rPr lang="en-US" altLang="ko-KR" sz="1600" dirty="0"/>
              <a:t>) </a:t>
            </a:r>
            <a:r>
              <a:rPr lang="ko-KR" altLang="en-US" sz="1600" dirty="0"/>
              <a:t>콘텐츠의 </a:t>
            </a:r>
            <a:r>
              <a:rPr lang="en-US" altLang="ko-KR" sz="1600" dirty="0"/>
              <a:t>UX/UI </a:t>
            </a:r>
            <a:r>
              <a:rPr lang="ko-KR" altLang="en-US" sz="1600" dirty="0"/>
              <a:t>개선 커뮤니티 활성화 방안 제시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3. SRPG </a:t>
            </a:r>
            <a:r>
              <a:rPr lang="ko-KR" altLang="en-US" sz="1600" b="1" dirty="0"/>
              <a:t>장르의 잠재력 극대화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SRPG </a:t>
            </a:r>
            <a:r>
              <a:rPr lang="ko-KR" altLang="en-US" sz="1600" dirty="0"/>
              <a:t>특유의 전략성과 유저 성취감을 극대화하는 게임 시스템 보완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타 </a:t>
            </a:r>
            <a:r>
              <a:rPr lang="ko-KR" altLang="en-US" sz="1600" dirty="0" err="1"/>
              <a:t>경쟁작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파이어엠블렘</a:t>
            </a:r>
            <a:r>
              <a:rPr lang="en-US" altLang="ko-KR" sz="1600" dirty="0"/>
              <a:t>)</a:t>
            </a:r>
            <a:r>
              <a:rPr lang="ko-KR" altLang="en-US" sz="1600" dirty="0"/>
              <a:t>의 사례를 참고하여 유저 친화적인 </a:t>
            </a:r>
            <a:r>
              <a:rPr lang="en-US" altLang="ko-KR" sz="1600" dirty="0"/>
              <a:t>UI/UX </a:t>
            </a:r>
            <a:r>
              <a:rPr lang="ko-KR" altLang="en-US" sz="1600" dirty="0"/>
              <a:t>개선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4. </a:t>
            </a:r>
            <a:r>
              <a:rPr lang="ko-KR" altLang="en-US" sz="1600" b="1" dirty="0"/>
              <a:t>지역 및 </a:t>
            </a:r>
            <a:r>
              <a:rPr lang="ko-KR" altLang="en-US" sz="1600" b="1" dirty="0" err="1"/>
              <a:t>유저층</a:t>
            </a:r>
            <a:r>
              <a:rPr lang="ko-KR" altLang="en-US" sz="1600" b="1" dirty="0"/>
              <a:t> 맞춤형 전략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주요 매출 지역</a:t>
            </a:r>
            <a:r>
              <a:rPr lang="en-US" altLang="ko-KR" sz="1600" dirty="0"/>
              <a:t>(</a:t>
            </a:r>
            <a:r>
              <a:rPr lang="ko-KR" altLang="en-US" sz="1600" dirty="0"/>
              <a:t>일본</a:t>
            </a:r>
            <a:r>
              <a:rPr lang="en-US" altLang="ko-KR" sz="1600" dirty="0"/>
              <a:t>, </a:t>
            </a:r>
            <a:r>
              <a:rPr lang="ko-KR" altLang="en-US" sz="1600" dirty="0"/>
              <a:t>한국</a:t>
            </a:r>
            <a:r>
              <a:rPr lang="en-US" altLang="ko-KR" sz="1600" dirty="0"/>
              <a:t>)</a:t>
            </a:r>
            <a:r>
              <a:rPr lang="ko-KR" altLang="en-US" sz="1600" dirty="0"/>
              <a:t>을 타겟으로 한 현지화 마케팅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20</a:t>
            </a:r>
            <a:r>
              <a:rPr lang="ko-KR" altLang="en-US" sz="1600" dirty="0"/>
              <a:t>대 이상 남성 중심의 이용자층을 기반으로</a:t>
            </a:r>
            <a:r>
              <a:rPr lang="en-US" altLang="ko-KR" sz="1600" dirty="0"/>
              <a:t>, </a:t>
            </a:r>
            <a:r>
              <a:rPr lang="ko-KR" altLang="en-US" sz="1600" dirty="0"/>
              <a:t>연령층 특화된 이벤트 및 커뮤니티 활동 지원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5. </a:t>
            </a:r>
            <a:r>
              <a:rPr lang="ko-KR" altLang="en-US" sz="1600" b="1" dirty="0"/>
              <a:t>게임의 차별화 요소 강화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기존 </a:t>
            </a:r>
            <a:r>
              <a:rPr lang="en-US" altLang="ko-KR" sz="1600" dirty="0"/>
              <a:t>BM(</a:t>
            </a:r>
            <a:r>
              <a:rPr lang="ko-KR" altLang="en-US" sz="1600" dirty="0"/>
              <a:t>비즈니스 모델</a:t>
            </a:r>
            <a:r>
              <a:rPr lang="en-US" altLang="ko-KR" sz="1600" dirty="0"/>
              <a:t>) </a:t>
            </a:r>
            <a:r>
              <a:rPr lang="ko-KR" altLang="en-US" sz="1600" dirty="0"/>
              <a:t>대비 높은 가성비와 캐릭터</a:t>
            </a:r>
            <a:r>
              <a:rPr lang="en-US" altLang="ko-KR" sz="1600" dirty="0"/>
              <a:t>/</a:t>
            </a:r>
            <a:r>
              <a:rPr lang="ko-KR" altLang="en-US" sz="1600" dirty="0"/>
              <a:t>무기 성장 시스템의 강점 부각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"</a:t>
            </a:r>
            <a:r>
              <a:rPr lang="ko-KR" altLang="en-US" sz="1600" dirty="0"/>
              <a:t>스타킹 그래픽 특허</a:t>
            </a:r>
            <a:r>
              <a:rPr lang="en-US" altLang="ko-KR" sz="1600" dirty="0"/>
              <a:t>"</a:t>
            </a:r>
            <a:r>
              <a:rPr lang="ko-KR" altLang="en-US" sz="1600" dirty="0"/>
              <a:t>와 같은 차별화 포인트를 적극적으로 마케팅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1741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C2264-139E-DF52-1B36-E61BB77A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소녀전선2 : 망명 12월 5일 09:00 오픈">
            <a:extLst>
              <a:ext uri="{FF2B5EF4-FFF2-40B4-BE49-F238E27FC236}">
                <a16:creationId xmlns:a16="http://schemas.microsoft.com/office/drawing/2014/main" id="{60614B06-8F6D-8153-50FC-0C1551E45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93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527B01-61CF-B3A4-066B-2E525CDA3A52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9AAFFC41-29E7-BE0B-76DF-A44B2C0E6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42F6A8-DA8B-1B21-1122-B7723FAF3665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게임소개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41C66-8352-8BEE-1903-352AC3A18E08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컨텐츠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DA949-33CA-1D6D-5416-5FE3864F69A8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702FD19-35B3-2D29-008B-30CE9DE8F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40376"/>
              </p:ext>
            </p:extLst>
          </p:nvPr>
        </p:nvGraphicFramePr>
        <p:xfrm>
          <a:off x="7975600" y="1141866"/>
          <a:ext cx="4216400" cy="572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val="3910788454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2429959101"/>
                    </a:ext>
                  </a:extLst>
                </a:gridCol>
              </a:tblGrid>
              <a:tr h="538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게임명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소녀전선</a:t>
                      </a:r>
                      <a:r>
                        <a:rPr lang="en-US" altLang="ko-KR" dirty="0"/>
                        <a:t>2:</a:t>
                      </a:r>
                      <a:r>
                        <a:rPr lang="ko-KR" altLang="en-US" dirty="0"/>
                        <a:t>망명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69277"/>
                  </a:ext>
                </a:extLst>
              </a:tr>
              <a:tr h="538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SRPG(</a:t>
                      </a:r>
                      <a:r>
                        <a:rPr lang="ko-KR" altLang="en-US" dirty="0"/>
                        <a:t>전략 </a:t>
                      </a:r>
                      <a:r>
                        <a:rPr lang="ko-KR" altLang="en-US" dirty="0" err="1"/>
                        <a:t>알피지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372134"/>
                  </a:ext>
                </a:extLst>
              </a:tr>
              <a:tr h="629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Sunborn</a:t>
                      </a:r>
                      <a:r>
                        <a:rPr lang="en-US" altLang="ko-KR" dirty="0"/>
                        <a:t> (MICATEAM)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885360"/>
                  </a:ext>
                </a:extLst>
              </a:tr>
              <a:tr h="538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퍼블리셔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HaoPlay</a:t>
                      </a:r>
                      <a:r>
                        <a:rPr lang="en-US" altLang="ko-KR" dirty="0"/>
                        <a:t> Limited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2238"/>
                  </a:ext>
                </a:extLst>
              </a:tr>
              <a:tr h="538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세 </a:t>
                      </a:r>
                      <a:r>
                        <a:rPr lang="ko-KR" altLang="en-US" dirty="0" err="1"/>
                        <a:t>이용가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422420"/>
                  </a:ext>
                </a:extLst>
              </a:tr>
              <a:tr h="538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2024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9362436"/>
                  </a:ext>
                </a:extLst>
              </a:tr>
              <a:tr h="538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엔진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유니티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953510"/>
                  </a:ext>
                </a:extLst>
              </a:tr>
              <a:tr h="928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Windows / Android / IOS / macOS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990087"/>
                  </a:ext>
                </a:extLst>
              </a:tr>
              <a:tr h="928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ESD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Steam / Google Play / App Store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593401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1081271-BBD5-B13D-A813-51BB099390AB}"/>
              </a:ext>
            </a:extLst>
          </p:cNvPr>
          <p:cNvSpPr txBox="1"/>
          <p:nvPr/>
        </p:nvSpPr>
        <p:spPr>
          <a:xfrm>
            <a:off x="-1" y="5184972"/>
            <a:ext cx="79755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JP"/>
              </a:rPr>
              <a:t>중국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의 </a:t>
            </a:r>
            <a:r>
              <a:rPr lang="en-US" altLang="ko-KR" dirty="0" err="1">
                <a:latin typeface="Pretendard JP"/>
              </a:rPr>
              <a:t>Sunborn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(MICATEAM)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이 개발한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3D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슈팅 </a:t>
            </a:r>
            <a:r>
              <a:rPr lang="ko-KR" altLang="en-US" dirty="0" err="1">
                <a:latin typeface="Pretendard JP"/>
              </a:rPr>
              <a:t>턴제</a:t>
            </a:r>
            <a:r>
              <a:rPr lang="ko-KR" altLang="en-US" dirty="0">
                <a:latin typeface="Pretendard JP"/>
              </a:rPr>
              <a:t> 전략 게임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이자 </a:t>
            </a:r>
            <a:r>
              <a:rPr lang="ko-KR" altLang="en-US" dirty="0">
                <a:latin typeface="Pretendard JP"/>
              </a:rPr>
              <a:t>소녀전선 시리즈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의 최신 작품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작중 연도는 전작 </a:t>
            </a:r>
            <a:r>
              <a:rPr lang="ko-KR" altLang="en-US" dirty="0">
                <a:latin typeface="Pretendard JP"/>
              </a:rPr>
              <a:t>소녀전선</a:t>
            </a:r>
            <a:r>
              <a:rPr lang="en-US" altLang="ko-KR" dirty="0">
                <a:latin typeface="Pretendard JP"/>
              </a:rPr>
              <a:t>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에서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10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여년 뒤인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2074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년으로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소녀전선 시리즈의 주연 캐릭터인 </a:t>
            </a:r>
            <a:r>
              <a:rPr lang="ko-KR" altLang="en-US" dirty="0">
                <a:latin typeface="Pretendard JP"/>
              </a:rPr>
              <a:t>지휘관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Pretendard JP"/>
              </a:rPr>
              <a:t>이 그대로 주인공으로 등장한다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04A4657-AA8B-0B31-A6BD-F6FCD5FBDEF6}"/>
              </a:ext>
            </a:extLst>
          </p:cNvPr>
          <p:cNvSpPr/>
          <p:nvPr/>
        </p:nvSpPr>
        <p:spPr>
          <a:xfrm>
            <a:off x="0" y="5063067"/>
            <a:ext cx="7975598" cy="17949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게임미리보기] 압도적 완성도, 서브컬처 〈소녀전선2: 망명〉 &lt; Game &lt; News &lt; 기사본문 - 글로벌E">
            <a:extLst>
              <a:ext uri="{FF2B5EF4-FFF2-40B4-BE49-F238E27FC236}">
                <a16:creationId xmlns:a16="http://schemas.microsoft.com/office/drawing/2014/main" id="{8D5A4A3B-1B2E-6CD0-32E0-11473DC34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493"/>
            <a:ext cx="7975598" cy="39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B325DF-FDAB-791F-6833-841F15F2BBFF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46189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40A9B-E1F4-B611-D57C-DA94A7509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42CFE4-E2C0-2913-B0AA-2D5B10A6BFD1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D92A2A2E-2651-B9BF-0EF6-08E90CCA1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2D25DE2-F693-6E54-4D67-78B9D56B7FF0}"/>
              </a:ext>
            </a:extLst>
          </p:cNvPr>
          <p:cNvSpPr txBox="1"/>
          <p:nvPr/>
        </p:nvSpPr>
        <p:spPr>
          <a:xfrm>
            <a:off x="474133" y="5118828"/>
            <a:ext cx="11006667" cy="152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-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전장 보고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(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인형 육성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),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해석 도면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(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무기 육성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),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JP"/>
              </a:rPr>
              <a:t>부스트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 스톡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(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마인드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JP"/>
              </a:rPr>
              <a:t>부스트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),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무기 파츠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JP"/>
              </a:rPr>
              <a:t>사르디스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 골드 등 각종 재화를 획득할 수 있는 전투지역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-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모든 콘텐츠는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3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별 조건을 만족하면 자동 클리어 기능인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'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자율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'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이 해금된다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자율로 돌릴 경우 지정한 횟수만큼 정보 조각을 소모하여 전투 없이 즉시 재화를 획득할 수 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자율과 수동 플레이에 따른 재화 획득 차이는 없다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  <a:endParaRPr lang="ko-KR" altLang="en-US" sz="1600" dirty="0"/>
          </a:p>
        </p:txBody>
      </p:sp>
      <p:pic>
        <p:nvPicPr>
          <p:cNvPr id="3090" name="Picture 18" descr="소녀전선2 “현명한 재화 소모가 초반 육성 좌우한다” - 게임톡">
            <a:extLst>
              <a:ext uri="{FF2B5EF4-FFF2-40B4-BE49-F238E27FC236}">
                <a16:creationId xmlns:a16="http://schemas.microsoft.com/office/drawing/2014/main" id="{543B7B21-49B2-78CC-0BCE-7CB39964B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493"/>
            <a:ext cx="12192000" cy="386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0CB1B5-737D-4C60-90BE-C6267722C5A4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4E968-C3A1-1FF0-1A42-7E2BFAB19C83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9005-B5D7-F89C-2B37-FE667B0AC21F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A3F93-8E00-35D4-F1C7-F7DA14FCCFEB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366182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3FB43-C24D-32B7-A7C0-A065D0630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F9816-286C-BD74-26CA-5DDA078B86CC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D8E16EE9-4347-AB7E-5DFA-4CF4EE38A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4067B8-F7FB-6F21-B13E-BC313BA5AFE8}"/>
              </a:ext>
            </a:extLst>
          </p:cNvPr>
          <p:cNvSpPr txBox="1"/>
          <p:nvPr/>
        </p:nvSpPr>
        <p:spPr>
          <a:xfrm>
            <a:off x="474133" y="5118828"/>
            <a:ext cx="11006667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컨덕터 아이템을 획득할 수 있는 마인드 측량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보스 도전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실전 연습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한계 측정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확장 훈련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JP"/>
              </a:rPr>
              <a:t>워게임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 매치 등을 할 수 있는 전투지역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마인드 측량 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스킬 획득 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/ 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보스 도전 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주간 보스 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/ 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실전 연습 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간이 </a:t>
            </a:r>
            <a:r>
              <a:rPr lang="en-US" altLang="ko-KR" sz="1600" dirty="0" err="1">
                <a:solidFill>
                  <a:srgbClr val="212529"/>
                </a:solidFill>
                <a:latin typeface="Pretendard JP"/>
              </a:rPr>
              <a:t>pvp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 / 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한계 측정 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도전 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/ 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확장 훈련 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타 게임의 나선 비경 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/ </a:t>
            </a:r>
            <a:r>
              <a:rPr lang="ko-KR" altLang="en-US" sz="1600" dirty="0" err="1">
                <a:solidFill>
                  <a:srgbClr val="212529"/>
                </a:solidFill>
                <a:latin typeface="Pretendard JP"/>
              </a:rPr>
              <a:t>워게임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 매치 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: 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실전 </a:t>
            </a:r>
            <a:r>
              <a:rPr lang="en-US" altLang="ko-KR" sz="1600" dirty="0" err="1">
                <a:solidFill>
                  <a:srgbClr val="212529"/>
                </a:solidFill>
                <a:latin typeface="Pretendard JP"/>
              </a:rPr>
              <a:t>pvp</a:t>
            </a:r>
            <a:endParaRPr lang="ko-KR" altLang="en-US" sz="1600" dirty="0"/>
          </a:p>
        </p:txBody>
      </p:sp>
      <p:pic>
        <p:nvPicPr>
          <p:cNvPr id="4098" name="Picture 2" descr="MULTI 분재 게임으로 추천 캐릭터 연출 맛집 소녀전선 2 망명">
            <a:extLst>
              <a:ext uri="{FF2B5EF4-FFF2-40B4-BE49-F238E27FC236}">
                <a16:creationId xmlns:a16="http://schemas.microsoft.com/office/drawing/2014/main" id="{3194106E-0318-5FF2-0038-CF13C809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493"/>
            <a:ext cx="12192000" cy="38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6193A1-A193-73F6-FE2C-6A8568295BD7}"/>
              </a:ext>
            </a:extLst>
          </p:cNvPr>
          <p:cNvSpPr/>
          <p:nvPr/>
        </p:nvSpPr>
        <p:spPr>
          <a:xfrm>
            <a:off x="0" y="4470400"/>
            <a:ext cx="12192000" cy="474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ED9A0-5802-76FC-02B9-586112D8A32E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4826F-ACBC-8A38-2D0D-4F0A10632883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컨텐츠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9D814-BDE9-35A3-4F0A-40C58A4777CE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74BAA-B398-7B8D-1C16-2C0891E76C9F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162286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EAC47-AB01-3E4E-15FA-B7256B983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3A7379-F74E-D6A8-36E1-9233D02C98A1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204814FC-0140-F04A-D9CA-AE05A5FEF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1FA318-6D89-D0EF-AD1C-099120B6874E}"/>
              </a:ext>
            </a:extLst>
          </p:cNvPr>
          <p:cNvSpPr txBox="1"/>
          <p:nvPr/>
        </p:nvSpPr>
        <p:spPr>
          <a:xfrm>
            <a:off x="474133" y="5118828"/>
            <a:ext cx="11006667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인형에게 선물을 주고 결합도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(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호감도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를 올릴 수 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각 결합도 레벨의 한계치에 달하면 희망 선물을 요구하며 해당 아이템을 소모해야 다음 결합도 레벨로 넘어갈 수 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  <a:endParaRPr lang="ko-KR" altLang="en-US" sz="1600" dirty="0"/>
          </a:p>
        </p:txBody>
      </p:sp>
      <p:pic>
        <p:nvPicPr>
          <p:cNvPr id="5122" name="Picture 2" descr="내 첫 결합도 8렙은 토토로야 - 소녀전선2 망명 마이너 갤러리">
            <a:extLst>
              <a:ext uri="{FF2B5EF4-FFF2-40B4-BE49-F238E27FC236}">
                <a16:creationId xmlns:a16="http://schemas.microsoft.com/office/drawing/2014/main" id="{C39B55C5-A045-40E6-B0FA-9F6C91E11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866"/>
            <a:ext cx="12192000" cy="386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AF7FF-EDC9-84FC-BCB5-75AFF914A231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A54FE-DEA8-D56B-AD31-955EA1A28C17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160ED-3D62-7B49-6AC5-9A346C802FF3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48689-B95B-DA99-0175-A421405862FF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138868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32467-4EE3-6508-761E-AF811D409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1F4F03-35B3-627A-A91C-9433B5C337ED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D539A29D-58B3-DB06-48A1-07D8B0A29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C3809E-8FCD-7E03-3EB9-9DAB5C2340C9}"/>
              </a:ext>
            </a:extLst>
          </p:cNvPr>
          <p:cNvSpPr txBox="1"/>
          <p:nvPr/>
        </p:nvSpPr>
        <p:spPr>
          <a:xfrm>
            <a:off x="474133" y="5118828"/>
            <a:ext cx="11006667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결합도 레벨을 올리면 인형별 세부 능력치를 얻을 수 있으며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,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동시에 관리실 경험치를 얻어 관리실 레벨이 오르면 다시 모든 인형의 능력치 등의 보상이 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인형 파견 및 자원 생산 등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JP"/>
              </a:rPr>
              <a:t>미접속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 콘텐츠를 담당한다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</a:t>
            </a:r>
            <a:endParaRPr lang="ko-KR" altLang="en-US" sz="1600" dirty="0"/>
          </a:p>
        </p:txBody>
      </p:sp>
      <p:pic>
        <p:nvPicPr>
          <p:cNvPr id="6148" name="Picture 4" descr="일일 파견 숙제 및 관리실 내실, 호감도 작 공략 - 소녀전선2 망명 마이너 갤러리">
            <a:extLst>
              <a:ext uri="{FF2B5EF4-FFF2-40B4-BE49-F238E27FC236}">
                <a16:creationId xmlns:a16="http://schemas.microsoft.com/office/drawing/2014/main" id="{7877370E-FE79-75EE-1A58-68FAE4393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493"/>
            <a:ext cx="12192000" cy="395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C65F05-F3B3-083D-2E26-978814CE67E3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EE343-FBDE-F7EA-4CA0-17B0EDCB1684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컨텐츠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C1E19-2771-7588-3858-FB7C4B7ED99C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28102B-537D-47F6-7CCE-A33CA2D966AF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248814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AD192-332D-BA58-6696-A9860B86E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176987-6761-A3B4-6893-DD925C6F70D5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18A3677F-C07A-ABFD-F914-11519F742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913842-FA4C-6D8F-5AA8-635EE3D0E827}"/>
              </a:ext>
            </a:extLst>
          </p:cNvPr>
          <p:cNvSpPr txBox="1"/>
          <p:nvPr/>
        </p:nvSpPr>
        <p:spPr>
          <a:xfrm>
            <a:off x="474133" y="5118828"/>
            <a:ext cx="1100666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그 외 정기적으로 열리는 이벤트를 통해 가챠를 위한 </a:t>
            </a:r>
            <a:r>
              <a:rPr lang="ko-KR" altLang="en-US" sz="1600" dirty="0" err="1">
                <a:solidFill>
                  <a:srgbClr val="212529"/>
                </a:solidFill>
                <a:latin typeface="Pretendard JP"/>
              </a:rPr>
              <a:t>현금성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 재화 </a:t>
            </a:r>
            <a:r>
              <a:rPr lang="ko-KR" altLang="en-US" sz="1600" dirty="0" err="1">
                <a:solidFill>
                  <a:srgbClr val="212529"/>
                </a:solidFill>
                <a:latin typeface="Pretendard JP"/>
              </a:rPr>
              <a:t>파밍이나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 보급 작전 및 모의 작전 수행만으로 부족한 </a:t>
            </a:r>
            <a:r>
              <a:rPr lang="ko-KR" altLang="en-US" sz="1600" dirty="0" err="1">
                <a:solidFill>
                  <a:srgbClr val="212529"/>
                </a:solidFill>
                <a:latin typeface="Pretendard JP"/>
              </a:rPr>
              <a:t>재화량을</a:t>
            </a:r>
            <a:r>
              <a:rPr lang="ko-KR" altLang="en-US" sz="1600" dirty="0">
                <a:solidFill>
                  <a:srgbClr val="212529"/>
                </a:solidFill>
                <a:latin typeface="Pretendard JP"/>
              </a:rPr>
              <a:t> 지원한다</a:t>
            </a:r>
            <a:r>
              <a:rPr lang="en-US" altLang="ko-KR" sz="1600" dirty="0">
                <a:solidFill>
                  <a:srgbClr val="212529"/>
                </a:solidFill>
                <a:latin typeface="Pretendard JP"/>
              </a:rPr>
              <a:t>.</a:t>
            </a:r>
            <a:endParaRPr lang="ko-KR" altLang="en-US" sz="1600" dirty="0"/>
          </a:p>
        </p:txBody>
      </p:sp>
      <p:pic>
        <p:nvPicPr>
          <p:cNvPr id="7170" name="Picture 2" descr="사이드바 쿼리 검색">
            <a:extLst>
              <a:ext uri="{FF2B5EF4-FFF2-40B4-BE49-F238E27FC236}">
                <a16:creationId xmlns:a16="http://schemas.microsoft.com/office/drawing/2014/main" id="{C913CB9F-F467-2E8E-4028-4CE05DCAB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493"/>
            <a:ext cx="12192000" cy="385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ADDB7-6CF8-5E86-1131-0873E22B5A82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11C0D-5597-D776-B67E-7652E19F108F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C173C-8B1B-109B-19B3-B3998BADB112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C4A3E-C3CC-A2E6-2BC3-2301BC265363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317450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BBA2F-8248-9ACA-BC6C-9EE83D24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A46819-3A7C-682A-00CC-26FC2E3AB4B8}"/>
              </a:ext>
            </a:extLst>
          </p:cNvPr>
          <p:cNvSpPr/>
          <p:nvPr/>
        </p:nvSpPr>
        <p:spPr>
          <a:xfrm>
            <a:off x="0" y="764161"/>
            <a:ext cx="1219200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소녀전선2 : 망명 12월 5일 09:00 오픈">
            <a:extLst>
              <a:ext uri="{FF2B5EF4-FFF2-40B4-BE49-F238E27FC236}">
                <a16:creationId xmlns:a16="http://schemas.microsoft.com/office/drawing/2014/main" id="{69364C86-6AA1-69B1-B20E-3BE0E6AAE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0"/>
          <a:stretch/>
        </p:blipFill>
        <p:spPr bwMode="auto">
          <a:xfrm>
            <a:off x="0" y="0"/>
            <a:ext cx="12192000" cy="7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74609B-A691-E7C6-8794-35D0C469A140}"/>
              </a:ext>
            </a:extLst>
          </p:cNvPr>
          <p:cNvSpPr txBox="1"/>
          <p:nvPr/>
        </p:nvSpPr>
        <p:spPr>
          <a:xfrm>
            <a:off x="474133" y="5118828"/>
            <a:ext cx="11006667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기본적으로 </a:t>
            </a:r>
            <a:r>
              <a:rPr lang="ko-KR" altLang="en-US" sz="1600" dirty="0" err="1"/>
              <a:t>원신류</a:t>
            </a:r>
            <a:r>
              <a:rPr lang="ko-KR" altLang="en-US" sz="1600" dirty="0"/>
              <a:t> </a:t>
            </a:r>
            <a:r>
              <a:rPr lang="en-US" altLang="ko-KR" sz="1600" dirty="0"/>
              <a:t>BM</a:t>
            </a:r>
            <a:r>
              <a:rPr lang="ko-KR" altLang="en-US" sz="1600" dirty="0"/>
              <a:t>으로 캐릭터 가챠와 무기 가챠에서 반 천장 시스템을 도입했다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소전</a:t>
            </a:r>
            <a:r>
              <a:rPr lang="en-US" altLang="ko-KR" sz="1600" dirty="0"/>
              <a:t>2</a:t>
            </a:r>
            <a:r>
              <a:rPr lang="ko-KR" altLang="en-US" sz="1600" dirty="0"/>
              <a:t>는 소위 말하는 트럭으로 </a:t>
            </a:r>
            <a:r>
              <a:rPr lang="ko-KR" altLang="en-US" sz="1600" dirty="0" err="1"/>
              <a:t>과금하기</a:t>
            </a:r>
            <a:r>
              <a:rPr lang="ko-KR" altLang="en-US" sz="1600" dirty="0"/>
              <a:t> 전 가성비 좋은 패키지들을 대량으로 판매하고 있어 </a:t>
            </a:r>
            <a:r>
              <a:rPr lang="ko-KR" altLang="en-US" sz="1600" dirty="0" err="1"/>
              <a:t>원신에</a:t>
            </a:r>
            <a:r>
              <a:rPr lang="ko-KR" altLang="en-US" sz="1600" dirty="0"/>
              <a:t> 비해 </a:t>
            </a:r>
            <a:r>
              <a:rPr lang="ko-KR" altLang="en-US" sz="1600" dirty="0" err="1"/>
              <a:t>과금비용이</a:t>
            </a:r>
            <a:r>
              <a:rPr lang="ko-KR" altLang="en-US" sz="1600" dirty="0"/>
              <a:t> 가볍게 느껴지게 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4BD41F-6C79-4F78-6AE6-57C5DB2D8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93"/>
            <a:ext cx="12192000" cy="3985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39932E-0963-3D89-55C8-7DCEDB11B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" y="1712370"/>
            <a:ext cx="4741934" cy="2040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34E064-CF0C-73AD-499A-61AA8CD1A8F1}"/>
              </a:ext>
            </a:extLst>
          </p:cNvPr>
          <p:cNvSpPr txBox="1"/>
          <p:nvPr/>
        </p:nvSpPr>
        <p:spPr>
          <a:xfrm>
            <a:off x="931334" y="79586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게임소개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4A836-0B1D-F56B-528A-B9FA58175680}"/>
              </a:ext>
            </a:extLst>
          </p:cNvPr>
          <p:cNvSpPr txBox="1"/>
          <p:nvPr/>
        </p:nvSpPr>
        <p:spPr>
          <a:xfrm>
            <a:off x="3386666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컨텐츠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55915-5D17-D976-99E0-0337200CAEB4}"/>
              </a:ext>
            </a:extLst>
          </p:cNvPr>
          <p:cNvSpPr txBox="1"/>
          <p:nvPr/>
        </p:nvSpPr>
        <p:spPr>
          <a:xfrm>
            <a:off x="9313333" y="7725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B2AFE-BE57-F8BA-C746-D6620870F52C}"/>
              </a:ext>
            </a:extLst>
          </p:cNvPr>
          <p:cNvSpPr txBox="1"/>
          <p:nvPr/>
        </p:nvSpPr>
        <p:spPr>
          <a:xfrm>
            <a:off x="6349999" y="76416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4240797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</TotalTime>
  <Words>1195</Words>
  <Application>Microsoft Office PowerPoint</Application>
  <PresentationFormat>와이드스크린</PresentationFormat>
  <Paragraphs>168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Pretendard JP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 권</dc:creator>
  <cp:lastModifiedBy>kjm</cp:lastModifiedBy>
  <cp:revision>25</cp:revision>
  <dcterms:created xsi:type="dcterms:W3CDTF">2024-03-27T03:41:03Z</dcterms:created>
  <dcterms:modified xsi:type="dcterms:W3CDTF">2025-02-04T10:09:23Z</dcterms:modified>
</cp:coreProperties>
</file>